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8" r:id="rId1"/>
  </p:sldMasterIdLst>
  <p:notesMasterIdLst>
    <p:notesMasterId r:id="rId21"/>
  </p:notesMasterIdLst>
  <p:sldIdLst>
    <p:sldId id="256" r:id="rId2"/>
    <p:sldId id="257" r:id="rId3"/>
    <p:sldId id="258" r:id="rId4"/>
    <p:sldId id="259" r:id="rId5"/>
    <p:sldId id="270" r:id="rId6"/>
    <p:sldId id="260" r:id="rId7"/>
    <p:sldId id="261" r:id="rId8"/>
    <p:sldId id="262" r:id="rId9"/>
    <p:sldId id="275" r:id="rId10"/>
    <p:sldId id="263" r:id="rId11"/>
    <p:sldId id="264" r:id="rId12"/>
    <p:sldId id="271" r:id="rId13"/>
    <p:sldId id="265" r:id="rId14"/>
    <p:sldId id="266" r:id="rId15"/>
    <p:sldId id="273" r:id="rId16"/>
    <p:sldId id="267" r:id="rId17"/>
    <p:sldId id="268" r:id="rId18"/>
    <p:sldId id="269" r:id="rId19"/>
    <p:sldId id="274" r:id="rId20"/>
  </p:sldIdLst>
  <p:sldSz cx="9144000" cy="6858000" type="screen4x3"/>
  <p:notesSz cx="6954838"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32">
          <p15:clr>
            <a:srgbClr val="A4A3A4"/>
          </p15:clr>
        </p15:guide>
        <p15:guide id="2" pos="219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9" autoAdjust="0"/>
    <p:restoredTop sz="94671" autoAdjust="0"/>
  </p:normalViewPr>
  <p:slideViewPr>
    <p:cSldViewPr>
      <p:cViewPr varScale="1">
        <p:scale>
          <a:sx n="86" d="100"/>
          <a:sy n="86" d="100"/>
        </p:scale>
        <p:origin x="1524" y="510"/>
      </p:cViewPr>
      <p:guideLst>
        <p:guide orient="horz" pos="2160"/>
        <p:guide pos="2880"/>
      </p:guideLst>
    </p:cSldViewPr>
  </p:slideViewPr>
  <p:notesTextViewPr>
    <p:cViewPr>
      <p:scale>
        <a:sx n="1" d="1"/>
        <a:sy n="1" d="1"/>
      </p:scale>
      <p:origin x="0" y="0"/>
    </p:cViewPr>
  </p:notesTextViewPr>
  <p:notesViewPr>
    <p:cSldViewPr>
      <p:cViewPr varScale="1">
        <p:scale>
          <a:sx n="70" d="100"/>
          <a:sy n="70" d="100"/>
        </p:scale>
        <p:origin x="-2814" y="-90"/>
      </p:cViewPr>
      <p:guideLst>
        <p:guide orient="horz" pos="2932"/>
        <p:guide pos="219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3763" cy="465455"/>
          </a:xfrm>
          <a:prstGeom prst="rect">
            <a:avLst/>
          </a:prstGeom>
        </p:spPr>
        <p:txBody>
          <a:bodyPr vert="horz" lIns="92930" tIns="46465" rIns="92930" bIns="46465" rtlCol="0"/>
          <a:lstStyle>
            <a:lvl1pPr algn="l">
              <a:defRPr sz="1200"/>
            </a:lvl1pPr>
          </a:lstStyle>
          <a:p>
            <a:endParaRPr lang="en-US"/>
          </a:p>
        </p:txBody>
      </p:sp>
      <p:sp>
        <p:nvSpPr>
          <p:cNvPr id="3" name="Date Placeholder 2"/>
          <p:cNvSpPr>
            <a:spLocks noGrp="1"/>
          </p:cNvSpPr>
          <p:nvPr>
            <p:ph type="dt" idx="1"/>
          </p:nvPr>
        </p:nvSpPr>
        <p:spPr>
          <a:xfrm>
            <a:off x="3939466" y="0"/>
            <a:ext cx="3013763" cy="465455"/>
          </a:xfrm>
          <a:prstGeom prst="rect">
            <a:avLst/>
          </a:prstGeom>
        </p:spPr>
        <p:txBody>
          <a:bodyPr vert="horz" lIns="92930" tIns="46465" rIns="92930" bIns="46465" rtlCol="0"/>
          <a:lstStyle>
            <a:lvl1pPr algn="r">
              <a:defRPr sz="1200"/>
            </a:lvl1pPr>
          </a:lstStyle>
          <a:p>
            <a:fld id="{B981FF69-B3A6-4170-AACB-DDEF4BD0C64E}" type="datetimeFigureOut">
              <a:rPr lang="en-US" smtClean="0"/>
              <a:t>11/7/2021</a:t>
            </a:fld>
            <a:endParaRPr lang="en-US"/>
          </a:p>
        </p:txBody>
      </p:sp>
      <p:sp>
        <p:nvSpPr>
          <p:cNvPr id="4" name="Slide Image Placeholder 3"/>
          <p:cNvSpPr>
            <a:spLocks noGrp="1" noRot="1" noChangeAspect="1"/>
          </p:cNvSpPr>
          <p:nvPr>
            <p:ph type="sldImg" idx="2"/>
          </p:nvPr>
        </p:nvSpPr>
        <p:spPr>
          <a:xfrm>
            <a:off x="1150938" y="698500"/>
            <a:ext cx="4652962" cy="3490913"/>
          </a:xfrm>
          <a:prstGeom prst="rect">
            <a:avLst/>
          </a:prstGeom>
          <a:noFill/>
          <a:ln w="12700">
            <a:solidFill>
              <a:prstClr val="black"/>
            </a:solidFill>
          </a:ln>
        </p:spPr>
        <p:txBody>
          <a:bodyPr vert="horz" lIns="92930" tIns="46465" rIns="92930" bIns="46465" rtlCol="0" anchor="ctr"/>
          <a:lstStyle/>
          <a:p>
            <a:endParaRPr lang="en-US"/>
          </a:p>
        </p:txBody>
      </p:sp>
      <p:sp>
        <p:nvSpPr>
          <p:cNvPr id="5" name="Notes Placeholder 4"/>
          <p:cNvSpPr>
            <a:spLocks noGrp="1"/>
          </p:cNvSpPr>
          <p:nvPr>
            <p:ph type="body" sz="quarter" idx="3"/>
          </p:nvPr>
        </p:nvSpPr>
        <p:spPr>
          <a:xfrm>
            <a:off x="695484" y="4421823"/>
            <a:ext cx="5563870" cy="4189095"/>
          </a:xfrm>
          <a:prstGeom prst="rect">
            <a:avLst/>
          </a:prstGeom>
        </p:spPr>
        <p:txBody>
          <a:bodyPr vert="horz" lIns="92930" tIns="46465" rIns="92930" bIns="46465"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029"/>
            <a:ext cx="3013763" cy="465455"/>
          </a:xfrm>
          <a:prstGeom prst="rect">
            <a:avLst/>
          </a:prstGeom>
        </p:spPr>
        <p:txBody>
          <a:bodyPr vert="horz" lIns="92930" tIns="46465" rIns="92930" bIns="46465" rtlCol="0" anchor="b"/>
          <a:lstStyle>
            <a:lvl1pPr algn="l">
              <a:defRPr sz="1200"/>
            </a:lvl1pPr>
          </a:lstStyle>
          <a:p>
            <a:endParaRPr lang="en-US"/>
          </a:p>
        </p:txBody>
      </p:sp>
      <p:sp>
        <p:nvSpPr>
          <p:cNvPr id="7" name="Slide Number Placeholder 6"/>
          <p:cNvSpPr>
            <a:spLocks noGrp="1"/>
          </p:cNvSpPr>
          <p:nvPr>
            <p:ph type="sldNum" sz="quarter" idx="5"/>
          </p:nvPr>
        </p:nvSpPr>
        <p:spPr>
          <a:xfrm>
            <a:off x="3939466" y="8842029"/>
            <a:ext cx="3013763" cy="465455"/>
          </a:xfrm>
          <a:prstGeom prst="rect">
            <a:avLst/>
          </a:prstGeom>
        </p:spPr>
        <p:txBody>
          <a:bodyPr vert="horz" lIns="92930" tIns="46465" rIns="92930" bIns="46465" rtlCol="0" anchor="b"/>
          <a:lstStyle>
            <a:lvl1pPr algn="r">
              <a:defRPr sz="1200"/>
            </a:lvl1pPr>
          </a:lstStyle>
          <a:p>
            <a:fld id="{DF74221D-9DF6-41D0-8304-FF9895A001F3}" type="slidenum">
              <a:rPr lang="en-US" smtClean="0"/>
              <a:t>‹#›</a:t>
            </a:fld>
            <a:endParaRPr lang="en-US"/>
          </a:p>
        </p:txBody>
      </p:sp>
    </p:spTree>
    <p:extLst>
      <p:ext uri="{BB962C8B-B14F-4D97-AF65-F5344CB8AC3E}">
        <p14:creationId xmlns:p14="http://schemas.microsoft.com/office/powerpoint/2010/main" val="16456074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F74221D-9DF6-41D0-8304-FF9895A001F3}" type="slidenum">
              <a:rPr lang="en-US" smtClean="0"/>
              <a:t>16</a:t>
            </a:fld>
            <a:endParaRPr lang="en-US"/>
          </a:p>
        </p:txBody>
      </p:sp>
    </p:spTree>
    <p:extLst>
      <p:ext uri="{BB962C8B-B14F-4D97-AF65-F5344CB8AC3E}">
        <p14:creationId xmlns:p14="http://schemas.microsoft.com/office/powerpoint/2010/main" val="35891663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en-US" smtClean="0"/>
              <a:t>Click to edit Master title style</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00BDE06-9CCC-4FAF-B816-B952099D8F3A}" type="datetimeFigureOut">
              <a:rPr lang="en-US" smtClean="0"/>
              <a:t>11/7/2021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808873-E241-465B-9316-B475C73AAA4D}"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00BDE06-9CCC-4FAF-B816-B952099D8F3A}" type="datetimeFigureOut">
              <a:rPr lang="en-US" smtClean="0"/>
              <a:t>11/7/2021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808873-E241-465B-9316-B475C73AAA4D}"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00BDE06-9CCC-4FAF-B816-B952099D8F3A}" type="datetimeFigureOut">
              <a:rPr lang="en-US" smtClean="0"/>
              <a:t>11/7/2021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808873-E241-465B-9316-B475C73AAA4D}"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00BDE06-9CCC-4FAF-B816-B952099D8F3A}" type="datetimeFigureOut">
              <a:rPr lang="en-US" smtClean="0"/>
              <a:t>11/7/2021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808873-E241-465B-9316-B475C73AAA4D}"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text styles</a:t>
            </a:r>
          </a:p>
        </p:txBody>
      </p:sp>
      <p:sp>
        <p:nvSpPr>
          <p:cNvPr id="4" name="Date Placeholder 3"/>
          <p:cNvSpPr>
            <a:spLocks noGrp="1"/>
          </p:cNvSpPr>
          <p:nvPr>
            <p:ph type="dt" sz="half" idx="10"/>
          </p:nvPr>
        </p:nvSpPr>
        <p:spPr/>
        <p:txBody>
          <a:bodyPr/>
          <a:lstStyle/>
          <a:p>
            <a:fld id="{700BDE06-9CCC-4FAF-B816-B952099D8F3A}" type="datetimeFigureOut">
              <a:rPr lang="en-US" smtClean="0"/>
              <a:t>11/7/2021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808873-E241-465B-9316-B475C73AAA4D}"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00BDE06-9CCC-4FAF-B816-B952099D8F3A}" type="datetimeFigureOut">
              <a:rPr lang="en-US" smtClean="0"/>
              <a:t>11/7/2021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808873-E241-465B-9316-B475C73AAA4D}" type="slidenum">
              <a:rPr lang="en-US" smtClean="0"/>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00BDE06-9CCC-4FAF-B816-B952099D8F3A}" type="datetimeFigureOut">
              <a:rPr lang="en-US" smtClean="0"/>
              <a:t>11/7/2021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7808873-E241-465B-9316-B475C73AAA4D}"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00BDE06-9CCC-4FAF-B816-B952099D8F3A}" type="datetimeFigureOut">
              <a:rPr lang="en-US" smtClean="0"/>
              <a:t>11/7/2021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7808873-E241-465B-9316-B475C73AAA4D}"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00BDE06-9CCC-4FAF-B816-B952099D8F3A}" type="datetimeFigureOut">
              <a:rPr lang="en-US" smtClean="0"/>
              <a:t>11/7/2021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7808873-E241-465B-9316-B475C73AAA4D}"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en-US" smtClean="0"/>
              <a:t>Click to edit Master text styles</a:t>
            </a:r>
          </a:p>
        </p:txBody>
      </p:sp>
      <p:sp>
        <p:nvSpPr>
          <p:cNvPr id="5" name="Date Placeholder 4"/>
          <p:cNvSpPr>
            <a:spLocks noGrp="1"/>
          </p:cNvSpPr>
          <p:nvPr>
            <p:ph type="dt" sz="half" idx="10"/>
          </p:nvPr>
        </p:nvSpPr>
        <p:spPr/>
        <p:txBody>
          <a:bodyPr/>
          <a:lstStyle/>
          <a:p>
            <a:fld id="{700BDE06-9CCC-4FAF-B816-B952099D8F3A}" type="datetimeFigureOut">
              <a:rPr lang="en-US" smtClean="0"/>
              <a:t>11/7/2021</a:t>
            </a:fld>
            <a:endParaRPr lang="en-US"/>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27808873-E241-465B-9316-B475C73AAA4D}"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en-US" smtClean="0"/>
              <a:t>Click icon to add picture</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en-US" smtClean="0"/>
              <a:t>Click to edit Master title style</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00BDE06-9CCC-4FAF-B816-B952099D8F3A}" type="datetimeFigureOut">
              <a:rPr lang="en-US" smtClean="0"/>
              <a:t>11/7/2021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808873-E241-465B-9316-B475C73AAA4D}"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700BDE06-9CCC-4FAF-B816-B952099D8F3A}" type="datetimeFigureOut">
              <a:rPr lang="en-US" smtClean="0"/>
              <a:t>11/7/2021</a:t>
            </a:fld>
            <a:endParaRPr lang="en-US"/>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en-US"/>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27808873-E241-465B-9316-B475C73AAA4D}"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39" r:id="rId11"/>
  </p:sldLayoutIdLst>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rot="19140000">
            <a:off x="-450031" y="1485904"/>
            <a:ext cx="7478223" cy="1204306"/>
          </a:xfrm>
        </p:spPr>
        <p:txBody>
          <a:bodyPr>
            <a:normAutofit/>
          </a:bodyPr>
          <a:lstStyle/>
          <a:p>
            <a:r>
              <a:rPr lang="fa-IR" b="1" dirty="0" smtClean="0">
                <a:solidFill>
                  <a:srgbClr val="C00000"/>
                </a:solidFill>
                <a:latin typeface="Titr" panose="00000700000000000000" pitchFamily="2" charset="-78"/>
                <a:cs typeface="B Nazanin" panose="00000400000000000000" pitchFamily="2" charset="-78"/>
              </a:rPr>
              <a:t>خلاصه دستور العمل اجرایی آیین نامه دوره دکتری</a:t>
            </a:r>
            <a:endParaRPr lang="en-US" b="1" dirty="0">
              <a:solidFill>
                <a:srgbClr val="C00000"/>
              </a:solidFill>
              <a:latin typeface="Titr" panose="00000700000000000000" pitchFamily="2" charset="-78"/>
              <a:cs typeface="B Nazanin" panose="00000400000000000000" pitchFamily="2" charset="-78"/>
            </a:endParaRPr>
          </a:p>
        </p:txBody>
      </p:sp>
      <p:sp>
        <p:nvSpPr>
          <p:cNvPr id="3" name="Subtitle 2"/>
          <p:cNvSpPr>
            <a:spLocks noGrp="1"/>
          </p:cNvSpPr>
          <p:nvPr>
            <p:ph type="subTitle" idx="1"/>
          </p:nvPr>
        </p:nvSpPr>
        <p:spPr>
          <a:xfrm>
            <a:off x="539552" y="4628728"/>
            <a:ext cx="7920880" cy="1752600"/>
          </a:xfrm>
        </p:spPr>
        <p:txBody>
          <a:bodyPr>
            <a:noAutofit/>
          </a:bodyPr>
          <a:lstStyle/>
          <a:p>
            <a:pPr algn="ctr" rtl="1"/>
            <a:r>
              <a:rPr lang="fa-IR" sz="3200" b="1" dirty="0" smtClean="0">
                <a:solidFill>
                  <a:srgbClr val="002060"/>
                </a:solidFill>
                <a:latin typeface="Nazanin" panose="00000400000000000000" pitchFamily="2" charset="-78"/>
                <a:cs typeface="B Nazanin" panose="00000400000000000000" pitchFamily="2" charset="-78"/>
              </a:rPr>
              <a:t>دانشکده علوم تربیتی و روان شناسی</a:t>
            </a:r>
            <a:endParaRPr lang="en-US" sz="3200" b="1" dirty="0" smtClean="0">
              <a:solidFill>
                <a:srgbClr val="002060"/>
              </a:solidFill>
              <a:latin typeface="Nazanin" panose="00000400000000000000" pitchFamily="2" charset="-78"/>
              <a:cs typeface="B Nazanin" panose="00000400000000000000" pitchFamily="2" charset="-78"/>
            </a:endParaRPr>
          </a:p>
          <a:p>
            <a:pPr algn="ctr" rtl="1"/>
            <a:r>
              <a:rPr lang="fa-IR" sz="3200" b="1" dirty="0" smtClean="0">
                <a:solidFill>
                  <a:srgbClr val="002060"/>
                </a:solidFill>
                <a:latin typeface="Nazanin" panose="00000400000000000000" pitchFamily="2" charset="-78"/>
                <a:cs typeface="B Nazanin" panose="00000400000000000000" pitchFamily="2" charset="-78"/>
              </a:rPr>
              <a:t> دانشگاه شهید بهشتی</a:t>
            </a:r>
            <a:endParaRPr lang="en-US" sz="3200" b="1" dirty="0">
              <a:solidFill>
                <a:srgbClr val="002060"/>
              </a:solidFill>
              <a:latin typeface="Nazanin" panose="00000400000000000000" pitchFamily="2" charset="-78"/>
              <a:cs typeface="B Nazanin" panose="00000400000000000000" pitchFamily="2" charset="-78"/>
            </a:endParaRPr>
          </a:p>
        </p:txBody>
      </p:sp>
    </p:spTree>
    <p:extLst>
      <p:ext uri="{BB962C8B-B14F-4D97-AF65-F5344CB8AC3E}">
        <p14:creationId xmlns:p14="http://schemas.microsoft.com/office/powerpoint/2010/main" val="331157739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720120"/>
            <a:ext cx="7520940" cy="548640"/>
          </a:xfrm>
        </p:spPr>
        <p:txBody>
          <a:bodyPr/>
          <a:lstStyle/>
          <a:p>
            <a:pPr algn="r"/>
            <a:r>
              <a:rPr lang="fa-IR" dirty="0" smtClean="0">
                <a:solidFill>
                  <a:srgbClr val="C00000"/>
                </a:solidFill>
                <a:latin typeface="Titr" panose="00000700000000000000" pitchFamily="2" charset="-78"/>
                <a:cs typeface="Titr" panose="00000700000000000000" pitchFamily="2" charset="-78"/>
              </a:rPr>
              <a:t>ارزیابی جامع</a:t>
            </a:r>
            <a:endParaRPr lang="en-US" dirty="0">
              <a:solidFill>
                <a:srgbClr val="C00000"/>
              </a:solidFill>
              <a:latin typeface="Titr" panose="00000700000000000000" pitchFamily="2" charset="-78"/>
              <a:cs typeface="Titr" panose="00000700000000000000" pitchFamily="2" charset="-78"/>
            </a:endParaRPr>
          </a:p>
        </p:txBody>
      </p:sp>
      <p:sp>
        <p:nvSpPr>
          <p:cNvPr id="3" name="Content Placeholder 2"/>
          <p:cNvSpPr>
            <a:spLocks noGrp="1"/>
          </p:cNvSpPr>
          <p:nvPr>
            <p:ph idx="1"/>
          </p:nvPr>
        </p:nvSpPr>
        <p:spPr>
          <a:xfrm>
            <a:off x="822960" y="1793367"/>
            <a:ext cx="7520940" cy="3579849"/>
          </a:xfrm>
        </p:spPr>
        <p:txBody>
          <a:bodyPr>
            <a:normAutofit/>
          </a:bodyPr>
          <a:lstStyle/>
          <a:p>
            <a:pPr algn="ctr" rtl="1"/>
            <a:r>
              <a:rPr lang="fa-IR" sz="3200" dirty="0" smtClean="0">
                <a:latin typeface="Nazanin" panose="00000400000000000000" pitchFamily="2" charset="-78"/>
                <a:cs typeface="2  Baran" panose="00000400000000000000" pitchFamily="2" charset="-78"/>
              </a:rPr>
              <a:t>شامل ارزیابی قابلیت های </a:t>
            </a:r>
            <a:r>
              <a:rPr lang="fa-IR" sz="3200" dirty="0" smtClean="0">
                <a:solidFill>
                  <a:srgbClr val="7030A0"/>
                </a:solidFill>
                <a:latin typeface="Nazanin" panose="00000400000000000000" pitchFamily="2" charset="-78"/>
                <a:cs typeface="2  Baran" panose="00000400000000000000" pitchFamily="2" charset="-78"/>
              </a:rPr>
              <a:t>آموزشی</a:t>
            </a:r>
            <a:r>
              <a:rPr lang="fa-IR" sz="3200" dirty="0" smtClean="0">
                <a:latin typeface="Nazanin" panose="00000400000000000000" pitchFamily="2" charset="-78"/>
                <a:cs typeface="2  Baran" panose="00000400000000000000" pitchFamily="2" charset="-78"/>
              </a:rPr>
              <a:t> و </a:t>
            </a:r>
            <a:r>
              <a:rPr lang="fa-IR" sz="3200" dirty="0" smtClean="0">
                <a:solidFill>
                  <a:srgbClr val="7030A0"/>
                </a:solidFill>
                <a:latin typeface="Nazanin" panose="00000400000000000000" pitchFamily="2" charset="-78"/>
                <a:cs typeface="2  Baran" panose="00000400000000000000" pitchFamily="2" charset="-78"/>
              </a:rPr>
              <a:t>پژوهشی</a:t>
            </a:r>
            <a:r>
              <a:rPr lang="fa-IR" sz="3200" dirty="0" smtClean="0">
                <a:latin typeface="Nazanin" panose="00000400000000000000" pitchFamily="2" charset="-78"/>
                <a:cs typeface="2  Baran" panose="00000400000000000000" pitchFamily="2" charset="-78"/>
              </a:rPr>
              <a:t> است.ارزیابی جامع شامل دو بخش ارزیابی آموزشی و ارزیابی پژوهشی است و موفقیت در </a:t>
            </a:r>
            <a:r>
              <a:rPr lang="fa-IR" sz="3200" dirty="0">
                <a:latin typeface="Nazanin" panose="00000400000000000000" pitchFamily="2" charset="-78"/>
                <a:cs typeface="2  Baran" panose="00000400000000000000" pitchFamily="2" charset="-78"/>
              </a:rPr>
              <a:t>ا</a:t>
            </a:r>
            <a:r>
              <a:rPr lang="fa-IR" sz="3200" dirty="0" smtClean="0">
                <a:latin typeface="Nazanin" panose="00000400000000000000" pitchFamily="2" charset="-78"/>
                <a:cs typeface="2  Baran" panose="00000400000000000000" pitchFamily="2" charset="-78"/>
              </a:rPr>
              <a:t>رزیابی آموزشی پیش نیاز انتخاب واحد  ارزیابی پژوهشی است</a:t>
            </a:r>
            <a:endParaRPr lang="en-US" sz="3200" dirty="0">
              <a:latin typeface="Nazanin" panose="00000400000000000000" pitchFamily="2" charset="-78"/>
              <a:cs typeface="2  Baran" panose="00000400000000000000" pitchFamily="2" charset="-78"/>
            </a:endParaRPr>
          </a:p>
        </p:txBody>
      </p:sp>
    </p:spTree>
    <p:extLst>
      <p:ext uri="{BB962C8B-B14F-4D97-AF65-F5344CB8AC3E}">
        <p14:creationId xmlns:p14="http://schemas.microsoft.com/office/powerpoint/2010/main" val="270712089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solidFill>
                  <a:srgbClr val="C00000"/>
                </a:solidFill>
                <a:latin typeface="Titr" panose="00000700000000000000" pitchFamily="2" charset="-78"/>
                <a:cs typeface="Titr" panose="00000700000000000000" pitchFamily="2" charset="-78"/>
              </a:rPr>
              <a:t>ارزیابی آموزشی</a:t>
            </a:r>
            <a:endParaRPr lang="en-US" dirty="0">
              <a:solidFill>
                <a:srgbClr val="C00000"/>
              </a:solidFill>
              <a:latin typeface="Titr" panose="00000700000000000000" pitchFamily="2" charset="-78"/>
              <a:cs typeface="Titr" panose="00000700000000000000" pitchFamily="2" charset="-78"/>
            </a:endParaRPr>
          </a:p>
        </p:txBody>
      </p:sp>
      <p:sp>
        <p:nvSpPr>
          <p:cNvPr id="3" name="Content Placeholder 2"/>
          <p:cNvSpPr>
            <a:spLocks noGrp="1"/>
          </p:cNvSpPr>
          <p:nvPr>
            <p:ph idx="1"/>
          </p:nvPr>
        </p:nvSpPr>
        <p:spPr/>
        <p:txBody>
          <a:bodyPr>
            <a:normAutofit/>
          </a:bodyPr>
          <a:lstStyle/>
          <a:p>
            <a:pPr algn="ctr" rtl="1"/>
            <a:r>
              <a:rPr lang="fa-IR" sz="3200" dirty="0" smtClean="0">
                <a:latin typeface="Nazanin" panose="00000400000000000000" pitchFamily="2" charset="-78"/>
                <a:cs typeface="2  Baran" panose="00000400000000000000" pitchFamily="2" charset="-78"/>
              </a:rPr>
              <a:t>به معنی بررسی قابلیت های آموزشی دانشجو است که از طریق برگزاری آزمون کتبی شامل سه درس به انتخاب استاد راهنما و تصویب گروه آموزشی (طبق بازه زمانی تعیین شده در تقویم تفضیلی آموزشی دانشگاه) انجام می شود.</a:t>
            </a:r>
            <a:endParaRPr lang="en-US" sz="3200" dirty="0">
              <a:latin typeface="Nazanin" panose="00000400000000000000" pitchFamily="2" charset="-78"/>
              <a:cs typeface="2  Baran" panose="00000400000000000000" pitchFamily="2" charset="-78"/>
            </a:endParaRPr>
          </a:p>
        </p:txBody>
      </p:sp>
    </p:spTree>
    <p:extLst>
      <p:ext uri="{BB962C8B-B14F-4D97-AF65-F5344CB8AC3E}">
        <p14:creationId xmlns:p14="http://schemas.microsoft.com/office/powerpoint/2010/main" val="33819770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b="1" dirty="0" smtClean="0">
                <a:solidFill>
                  <a:srgbClr val="C00000"/>
                </a:solidFill>
                <a:cs typeface="B Nazanin" panose="00000400000000000000" pitchFamily="2" charset="-78"/>
              </a:rPr>
              <a:t>ترکیب هیات داوران در بررسی طرح پیشنهادی رساله</a:t>
            </a:r>
            <a:endParaRPr lang="en-US" b="1" dirty="0">
              <a:solidFill>
                <a:srgbClr val="C00000"/>
              </a:solidFill>
              <a:cs typeface="B Nazanin" panose="00000400000000000000" pitchFamily="2" charset="-78"/>
            </a:endParaRPr>
          </a:p>
        </p:txBody>
      </p:sp>
      <p:sp>
        <p:nvSpPr>
          <p:cNvPr id="3" name="Content Placeholder 2"/>
          <p:cNvSpPr>
            <a:spLocks noGrp="1"/>
          </p:cNvSpPr>
          <p:nvPr>
            <p:ph idx="1"/>
          </p:nvPr>
        </p:nvSpPr>
        <p:spPr/>
        <p:txBody>
          <a:bodyPr>
            <a:normAutofit/>
          </a:bodyPr>
          <a:lstStyle/>
          <a:p>
            <a:pPr algn="r" rtl="1">
              <a:buAutoNum type="arabicPeriod"/>
            </a:pPr>
            <a:r>
              <a:rPr lang="fa-IR" sz="3200" dirty="0" smtClean="0">
                <a:cs typeface="2  Baran" panose="00000400000000000000" pitchFamily="2" charset="-78"/>
              </a:rPr>
              <a:t>استاد یا استادان راهنما و مشاور (مجموعا یک رای)</a:t>
            </a:r>
          </a:p>
          <a:p>
            <a:pPr algn="r" rtl="1">
              <a:buAutoNum type="arabicPeriod"/>
            </a:pPr>
            <a:r>
              <a:rPr lang="fa-IR" sz="3200" dirty="0" smtClean="0">
                <a:cs typeface="2  Baran" panose="00000400000000000000" pitchFamily="2" charset="-78"/>
              </a:rPr>
              <a:t>یک داور داخلی (دارای یک رای)</a:t>
            </a:r>
          </a:p>
          <a:p>
            <a:pPr algn="r" rtl="1">
              <a:buAutoNum type="arabicPeriod"/>
            </a:pPr>
            <a:r>
              <a:rPr lang="fa-IR" sz="3200" dirty="0" smtClean="0">
                <a:cs typeface="2  Baran" panose="00000400000000000000" pitchFamily="2" charset="-78"/>
              </a:rPr>
              <a:t>دو داور خارجی (هر یک دارای یک رای)</a:t>
            </a:r>
          </a:p>
          <a:p>
            <a:pPr algn="r" rtl="1">
              <a:buAutoNum type="arabicPeriod"/>
            </a:pPr>
            <a:endParaRPr lang="fa-IR" sz="3200" dirty="0">
              <a:cs typeface="2  Baran" panose="00000400000000000000" pitchFamily="2" charset="-78"/>
            </a:endParaRPr>
          </a:p>
          <a:p>
            <a:pPr marL="0" indent="0" algn="r" rtl="1"/>
            <a:r>
              <a:rPr lang="fa-IR" sz="3200" dirty="0">
                <a:cs typeface="2  Baran" panose="00000400000000000000" pitchFamily="2" charset="-78"/>
              </a:rPr>
              <a:t>ن</a:t>
            </a:r>
            <a:r>
              <a:rPr lang="fa-IR" sz="3200" dirty="0" smtClean="0">
                <a:cs typeface="2  Baran" panose="00000400000000000000" pitchFamily="2" charset="-78"/>
              </a:rPr>
              <a:t>کته: از بین داوران داخلی و خارجی دو تن  از داوران باید دارای مرتبه دانشیاری باشند</a:t>
            </a:r>
          </a:p>
        </p:txBody>
      </p:sp>
    </p:spTree>
    <p:extLst>
      <p:ext uri="{BB962C8B-B14F-4D97-AF65-F5344CB8AC3E}">
        <p14:creationId xmlns:p14="http://schemas.microsoft.com/office/powerpoint/2010/main" val="37413481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solidFill>
                  <a:srgbClr val="C00000"/>
                </a:solidFill>
                <a:latin typeface="Titr" panose="00000700000000000000" pitchFamily="2" charset="-78"/>
                <a:cs typeface="Titr" panose="00000700000000000000" pitchFamily="2" charset="-78"/>
              </a:rPr>
              <a:t>ارزیابی پژوهشی</a:t>
            </a:r>
            <a:endParaRPr lang="en-US" dirty="0">
              <a:solidFill>
                <a:srgbClr val="C00000"/>
              </a:solidFill>
              <a:latin typeface="Titr" panose="00000700000000000000" pitchFamily="2" charset="-78"/>
              <a:cs typeface="Titr" panose="00000700000000000000" pitchFamily="2" charset="-78"/>
            </a:endParaRPr>
          </a:p>
        </p:txBody>
      </p:sp>
      <p:sp>
        <p:nvSpPr>
          <p:cNvPr id="3" name="Content Placeholder 2"/>
          <p:cNvSpPr>
            <a:spLocks noGrp="1"/>
          </p:cNvSpPr>
          <p:nvPr>
            <p:ph idx="1"/>
          </p:nvPr>
        </p:nvSpPr>
        <p:spPr/>
        <p:txBody>
          <a:bodyPr>
            <a:noAutofit/>
          </a:bodyPr>
          <a:lstStyle/>
          <a:p>
            <a:pPr algn="ctr" rtl="1"/>
            <a:r>
              <a:rPr lang="fa-IR" sz="3200" dirty="0" smtClean="0">
                <a:latin typeface="Nazanin" panose="00000400000000000000" pitchFamily="2" charset="-78"/>
                <a:cs typeface="2  Baran" panose="00000400000000000000" pitchFamily="2" charset="-78"/>
              </a:rPr>
              <a:t>به معنی بررسی قابلیت های پژوهشی و توانمندی تحلیل و استنباط دانشجو است که بر مبنای بررسی طرح پیشنهادی رساله دانشجو انجام می پذیرد.</a:t>
            </a:r>
          </a:p>
          <a:p>
            <a:pPr algn="ctr" rtl="1"/>
            <a:r>
              <a:rPr lang="fa-IR" sz="3200" dirty="0" smtClean="0">
                <a:latin typeface="Nazanin" panose="00000400000000000000" pitchFamily="2" charset="-78"/>
                <a:cs typeface="2  Baran" panose="00000400000000000000" pitchFamily="2" charset="-78"/>
              </a:rPr>
              <a:t>حداقل نمره قبولی در ار</a:t>
            </a:r>
            <a:r>
              <a:rPr lang="fa-IR" sz="3200" dirty="0">
                <a:latin typeface="Nazanin" panose="00000400000000000000" pitchFamily="2" charset="-78"/>
                <a:cs typeface="2  Baran" panose="00000400000000000000" pitchFamily="2" charset="-78"/>
              </a:rPr>
              <a:t>ز</a:t>
            </a:r>
            <a:r>
              <a:rPr lang="fa-IR" sz="3200" dirty="0" smtClean="0">
                <a:latin typeface="Nazanin" panose="00000400000000000000" pitchFamily="2" charset="-78"/>
                <a:cs typeface="2  Baran" panose="00000400000000000000" pitchFamily="2" charset="-78"/>
              </a:rPr>
              <a:t>یابی جامع آموزشی </a:t>
            </a:r>
            <a:r>
              <a:rPr lang="fa-IR" sz="3200" dirty="0" smtClean="0">
                <a:solidFill>
                  <a:srgbClr val="7030A0"/>
                </a:solidFill>
                <a:latin typeface="Nazanin" panose="00000400000000000000" pitchFamily="2" charset="-78"/>
                <a:cs typeface="2  Baran" panose="00000400000000000000" pitchFamily="2" charset="-78"/>
              </a:rPr>
              <a:t>16</a:t>
            </a:r>
            <a:r>
              <a:rPr lang="fa-IR" sz="3200" dirty="0" smtClean="0">
                <a:latin typeface="Nazanin" panose="00000400000000000000" pitchFamily="2" charset="-78"/>
                <a:cs typeface="2  Baran" panose="00000400000000000000" pitchFamily="2" charset="-78"/>
              </a:rPr>
              <a:t> است</a:t>
            </a:r>
          </a:p>
          <a:p>
            <a:pPr algn="ctr" rtl="1"/>
            <a:r>
              <a:rPr lang="fa-IR" sz="3200" dirty="0" smtClean="0">
                <a:latin typeface="Nazanin" panose="00000400000000000000" pitchFamily="2" charset="-78"/>
                <a:cs typeface="2  Baran" panose="00000400000000000000" pitchFamily="2" charset="-78"/>
              </a:rPr>
              <a:t>تصویب طرح پیشنهادی رساله دانشجو در حضور هیات ممتحنین (داوران) ارزیابی جامع پژوهشی تا پایان ترم چهارم الزامی است.</a:t>
            </a:r>
            <a:endParaRPr lang="en-US" sz="3200" dirty="0">
              <a:latin typeface="Nazanin" panose="00000400000000000000" pitchFamily="2" charset="-78"/>
              <a:cs typeface="2  Baran" panose="00000400000000000000" pitchFamily="2" charset="-78"/>
            </a:endParaRPr>
          </a:p>
        </p:txBody>
      </p:sp>
    </p:spTree>
    <p:extLst>
      <p:ext uri="{BB962C8B-B14F-4D97-AF65-F5344CB8AC3E}">
        <p14:creationId xmlns:p14="http://schemas.microsoft.com/office/powerpoint/2010/main" val="82909168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smtClean="0">
                <a:solidFill>
                  <a:srgbClr val="C00000"/>
                </a:solidFill>
                <a:latin typeface="Titr" panose="00000700000000000000" pitchFamily="2" charset="-78"/>
                <a:cs typeface="Titr" panose="00000700000000000000" pitchFamily="2" charset="-78"/>
              </a:rPr>
              <a:t>گزارش پیشرفت کار پژوهشی</a:t>
            </a:r>
            <a:endParaRPr lang="en-US" dirty="0">
              <a:solidFill>
                <a:srgbClr val="C00000"/>
              </a:solidFill>
              <a:latin typeface="Titr" panose="00000700000000000000" pitchFamily="2" charset="-78"/>
              <a:cs typeface="Titr" panose="00000700000000000000" pitchFamily="2" charset="-78"/>
            </a:endParaRPr>
          </a:p>
        </p:txBody>
      </p:sp>
      <p:sp>
        <p:nvSpPr>
          <p:cNvPr id="3" name="Content Placeholder 2"/>
          <p:cNvSpPr>
            <a:spLocks noGrp="1"/>
          </p:cNvSpPr>
          <p:nvPr>
            <p:ph idx="1"/>
          </p:nvPr>
        </p:nvSpPr>
        <p:spPr/>
        <p:txBody>
          <a:bodyPr>
            <a:normAutofit/>
          </a:bodyPr>
          <a:lstStyle/>
          <a:p>
            <a:pPr algn="ctr" rtl="1"/>
            <a:r>
              <a:rPr lang="fa-IR" sz="3200" dirty="0" smtClean="0">
                <a:latin typeface="Nazanin" panose="00000400000000000000" pitchFamily="2" charset="-78"/>
                <a:cs typeface="2  Baran" panose="00000400000000000000" pitchFamily="2" charset="-78"/>
              </a:rPr>
              <a:t>دانشجو موظف است  پس از اخذ واحد رساله در پایان هر نیمسال تحصیلی گزارش پیشرفت کار پژوهشی خود را طبق فرآیند تعریف شده در سیستم جامع آموزشی به صورت کتبی وشفاهی(در قالب سمینار) ارائه نماید، ارائه این گزارش ها و تایید آن توسط استاد یا اساتید راهنما در هر نیمسال </a:t>
            </a:r>
            <a:r>
              <a:rPr lang="fa-IR" sz="3200" u="sng" dirty="0" smtClean="0">
                <a:solidFill>
                  <a:srgbClr val="7030A0"/>
                </a:solidFill>
                <a:latin typeface="Nazanin" panose="00000400000000000000" pitchFamily="2" charset="-78"/>
                <a:cs typeface="2  Baran" panose="00000400000000000000" pitchFamily="2" charset="-78"/>
              </a:rPr>
              <a:t>شرط انتخاب واحد در نیمسال آتی </a:t>
            </a:r>
            <a:r>
              <a:rPr lang="fa-IR" sz="3200" dirty="0" smtClean="0">
                <a:latin typeface="Nazanin" panose="00000400000000000000" pitchFamily="2" charset="-78"/>
                <a:cs typeface="2  Baran" panose="00000400000000000000" pitchFamily="2" charset="-78"/>
              </a:rPr>
              <a:t>دانشجو خواهد بود.</a:t>
            </a:r>
            <a:endParaRPr lang="en-US" sz="3200" dirty="0">
              <a:latin typeface="Nazanin" panose="00000400000000000000" pitchFamily="2" charset="-78"/>
              <a:cs typeface="2  Baran" panose="00000400000000000000" pitchFamily="2" charset="-78"/>
            </a:endParaRPr>
          </a:p>
        </p:txBody>
      </p:sp>
    </p:spTree>
    <p:extLst>
      <p:ext uri="{BB962C8B-B14F-4D97-AF65-F5344CB8AC3E}">
        <p14:creationId xmlns:p14="http://schemas.microsoft.com/office/powerpoint/2010/main" val="4637802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b="1" dirty="0" smtClean="0">
                <a:solidFill>
                  <a:srgbClr val="C00000"/>
                </a:solidFill>
                <a:cs typeface="B Nazanin" panose="00000400000000000000" pitchFamily="2" charset="-78"/>
              </a:rPr>
              <a:t>ترکیب هیات داوران در جلسه دفاع</a:t>
            </a:r>
            <a:endParaRPr lang="en-US" b="1" dirty="0">
              <a:solidFill>
                <a:srgbClr val="C00000"/>
              </a:solidFill>
              <a:cs typeface="B Nazanin" panose="00000400000000000000" pitchFamily="2" charset="-78"/>
            </a:endParaRPr>
          </a:p>
        </p:txBody>
      </p:sp>
      <p:sp>
        <p:nvSpPr>
          <p:cNvPr id="3" name="Content Placeholder 2"/>
          <p:cNvSpPr>
            <a:spLocks noGrp="1"/>
          </p:cNvSpPr>
          <p:nvPr>
            <p:ph idx="1"/>
          </p:nvPr>
        </p:nvSpPr>
        <p:spPr/>
        <p:txBody>
          <a:bodyPr>
            <a:normAutofit fontScale="92500" lnSpcReduction="10000"/>
          </a:bodyPr>
          <a:lstStyle/>
          <a:p>
            <a:pPr algn="r" rtl="1">
              <a:buAutoNum type="arabicPeriod"/>
            </a:pPr>
            <a:r>
              <a:rPr lang="fa-IR" sz="3200" dirty="0" smtClean="0">
                <a:cs typeface="2  Baran" panose="00000400000000000000" pitchFamily="2" charset="-78"/>
              </a:rPr>
              <a:t>استاد یا استادان راهنما و مشاور (مجموعا یک رای)</a:t>
            </a:r>
          </a:p>
          <a:p>
            <a:pPr algn="r" rtl="1">
              <a:buAutoNum type="arabicPeriod"/>
            </a:pPr>
            <a:r>
              <a:rPr lang="fa-IR" sz="3200" dirty="0" smtClean="0">
                <a:cs typeface="2  Baran" panose="00000400000000000000" pitchFamily="2" charset="-78"/>
              </a:rPr>
              <a:t>دوداور داخلی (هر یک دارای یک رای)</a:t>
            </a:r>
          </a:p>
          <a:p>
            <a:pPr algn="r" rtl="1">
              <a:buAutoNum type="arabicPeriod"/>
            </a:pPr>
            <a:r>
              <a:rPr lang="fa-IR" sz="3200" dirty="0" smtClean="0">
                <a:cs typeface="2  Baran" panose="00000400000000000000" pitchFamily="2" charset="-78"/>
              </a:rPr>
              <a:t>دو داور خارجی (هر یک دارای یک رای)</a:t>
            </a:r>
          </a:p>
          <a:p>
            <a:pPr algn="r" rtl="1">
              <a:buAutoNum type="arabicPeriod"/>
            </a:pPr>
            <a:r>
              <a:rPr lang="fa-IR" sz="3200" dirty="0">
                <a:cs typeface="2  Baran" panose="00000400000000000000" pitchFamily="2" charset="-78"/>
              </a:rPr>
              <a:t> </a:t>
            </a:r>
            <a:r>
              <a:rPr lang="fa-IR" sz="3200" dirty="0" smtClean="0">
                <a:cs typeface="2  Baran" panose="00000400000000000000" pitchFamily="2" charset="-78"/>
              </a:rPr>
              <a:t>نماینده تحصیلات تکمیلی (بدون حق رای)</a:t>
            </a:r>
          </a:p>
          <a:p>
            <a:pPr algn="r" rtl="1">
              <a:buAutoNum type="arabicPeriod"/>
            </a:pPr>
            <a:endParaRPr lang="fa-IR" sz="3200" dirty="0">
              <a:cs typeface="2  Baran" panose="00000400000000000000" pitchFamily="2" charset="-78"/>
            </a:endParaRPr>
          </a:p>
          <a:p>
            <a:pPr marL="0" indent="0" algn="r" rtl="1"/>
            <a:r>
              <a:rPr lang="fa-IR" sz="3200" dirty="0">
                <a:cs typeface="2  Baran" panose="00000400000000000000" pitchFamily="2" charset="-78"/>
              </a:rPr>
              <a:t>ن</a:t>
            </a:r>
            <a:r>
              <a:rPr lang="fa-IR" sz="3200" dirty="0" smtClean="0">
                <a:cs typeface="2  Baran" panose="00000400000000000000" pitchFamily="2" charset="-78"/>
              </a:rPr>
              <a:t>کته: از بین داوران داخلی و خارجی دو تن  از داوران باید دارای مرتبه دانشیاری باشند</a:t>
            </a:r>
          </a:p>
        </p:txBody>
      </p:sp>
    </p:spTree>
    <p:extLst>
      <p:ext uri="{BB962C8B-B14F-4D97-AF65-F5344CB8AC3E}">
        <p14:creationId xmlns:p14="http://schemas.microsoft.com/office/powerpoint/2010/main" val="5820139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fa-IR" dirty="0" smtClean="0">
                <a:solidFill>
                  <a:srgbClr val="C00000"/>
                </a:solidFill>
                <a:latin typeface="Titr" panose="00000700000000000000" pitchFamily="2" charset="-78"/>
                <a:cs typeface="Titr" panose="00000700000000000000" pitchFamily="2" charset="-78"/>
              </a:rPr>
              <a:t>کسب تاییدیه آمادگی برای دفاع در جلسه پیش دفاع</a:t>
            </a:r>
            <a:endParaRPr lang="en-US" dirty="0">
              <a:solidFill>
                <a:srgbClr val="C00000"/>
              </a:solidFill>
              <a:latin typeface="Titr" panose="00000700000000000000" pitchFamily="2" charset="-78"/>
              <a:cs typeface="Titr" panose="00000700000000000000" pitchFamily="2" charset="-78"/>
            </a:endParaRPr>
          </a:p>
        </p:txBody>
      </p:sp>
      <p:sp>
        <p:nvSpPr>
          <p:cNvPr id="3" name="Content Placeholder 2"/>
          <p:cNvSpPr>
            <a:spLocks noGrp="1"/>
          </p:cNvSpPr>
          <p:nvPr>
            <p:ph idx="1"/>
          </p:nvPr>
        </p:nvSpPr>
        <p:spPr>
          <a:xfrm>
            <a:off x="539552" y="1412776"/>
            <a:ext cx="8229600" cy="4525963"/>
          </a:xfrm>
        </p:spPr>
        <p:txBody>
          <a:bodyPr>
            <a:normAutofit/>
          </a:bodyPr>
          <a:lstStyle/>
          <a:p>
            <a:pPr algn="ctr" rtl="1"/>
            <a:r>
              <a:rPr lang="fa-IR" sz="3200" dirty="0" smtClean="0">
                <a:latin typeface="Nazanin" panose="00000400000000000000" pitchFamily="2" charset="-78"/>
                <a:cs typeface="2  Baran" panose="00000400000000000000" pitchFamily="2" charset="-78"/>
              </a:rPr>
              <a:t>برگزاری جلسه دفاع: دانشجو موظف است در یک جلسه گزارشی از کار تحقیقاتی رساله خود را ارائه و از آن دفاع نماید. برگزاری جلسه دفاع منوط به صدور مجوز از سوی مدیریت تحصیلات تکمیلی دانشگاه است. درخواست صدور مجوز از طرف واحد باید حداقل یک ماه قبل از اتمام سنوات تحصیلی و برگزاری جلسه دفاع دانشجو ارسال گردد.</a:t>
            </a:r>
          </a:p>
          <a:p>
            <a:pPr algn="ctr" rtl="1"/>
            <a:endParaRPr lang="en-US" sz="3200" dirty="0">
              <a:latin typeface="Nazanin" panose="00000400000000000000" pitchFamily="2" charset="-78"/>
              <a:cs typeface="2  Baran" panose="00000400000000000000" pitchFamily="2" charset="-78"/>
            </a:endParaRPr>
          </a:p>
        </p:txBody>
      </p:sp>
    </p:spTree>
    <p:extLst>
      <p:ext uri="{BB962C8B-B14F-4D97-AF65-F5344CB8AC3E}">
        <p14:creationId xmlns:p14="http://schemas.microsoft.com/office/powerpoint/2010/main" val="125799680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smtClean="0">
                <a:solidFill>
                  <a:srgbClr val="C00000"/>
                </a:solidFill>
                <a:latin typeface="Titr" panose="00000700000000000000" pitchFamily="2" charset="-78"/>
                <a:cs typeface="Titr" panose="00000700000000000000" pitchFamily="2" charset="-78"/>
              </a:rPr>
              <a:t>تحصیل به صورت تمام وقت</a:t>
            </a:r>
            <a:endParaRPr lang="en-US" dirty="0">
              <a:solidFill>
                <a:srgbClr val="C00000"/>
              </a:solidFill>
              <a:latin typeface="Titr" panose="00000700000000000000" pitchFamily="2" charset="-78"/>
              <a:cs typeface="Titr" panose="00000700000000000000" pitchFamily="2" charset="-78"/>
            </a:endParaRPr>
          </a:p>
        </p:txBody>
      </p:sp>
      <p:sp>
        <p:nvSpPr>
          <p:cNvPr id="3" name="Content Placeholder 2"/>
          <p:cNvSpPr>
            <a:spLocks noGrp="1"/>
          </p:cNvSpPr>
          <p:nvPr>
            <p:ph idx="1"/>
          </p:nvPr>
        </p:nvSpPr>
        <p:spPr>
          <a:xfrm>
            <a:off x="467544" y="1628800"/>
            <a:ext cx="8229600" cy="4525963"/>
          </a:xfrm>
        </p:spPr>
        <p:txBody>
          <a:bodyPr>
            <a:normAutofit/>
          </a:bodyPr>
          <a:lstStyle/>
          <a:p>
            <a:pPr algn="ctr" rtl="1"/>
            <a:r>
              <a:rPr lang="fa-IR" sz="3200" dirty="0" smtClean="0">
                <a:latin typeface="Nazanin" panose="00000400000000000000" pitchFamily="2" charset="-78"/>
                <a:cs typeface="2  Baran" panose="00000400000000000000" pitchFamily="2" charset="-78"/>
              </a:rPr>
              <a:t>دانشجو موظف است در زمان هایی که گروه تعیین می کند در دانشگاه حضور یابد.</a:t>
            </a:r>
            <a:endParaRPr lang="en-US" sz="3200" dirty="0">
              <a:latin typeface="Nazanin" panose="00000400000000000000" pitchFamily="2" charset="-78"/>
              <a:cs typeface="2  Baran" panose="00000400000000000000" pitchFamily="2" charset="-78"/>
            </a:endParaRPr>
          </a:p>
        </p:txBody>
      </p:sp>
    </p:spTree>
    <p:extLst>
      <p:ext uri="{BB962C8B-B14F-4D97-AF65-F5344CB8AC3E}">
        <p14:creationId xmlns:p14="http://schemas.microsoft.com/office/powerpoint/2010/main" val="46168268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r" rtl="1"/>
            <a:r>
              <a:rPr lang="fa-IR" sz="3600" dirty="0" smtClean="0">
                <a:solidFill>
                  <a:srgbClr val="C00000"/>
                </a:solidFill>
                <a:latin typeface="Titr" panose="00000700000000000000" pitchFamily="2" charset="-78"/>
                <a:cs typeface="Titr" panose="00000700000000000000" pitchFamily="2" charset="-78"/>
              </a:rPr>
              <a:t>ثبت نام،مرخصی تحصیلی و اتمام سنوات تحصیلی</a:t>
            </a:r>
            <a:endParaRPr lang="en-US" sz="3600" dirty="0">
              <a:solidFill>
                <a:srgbClr val="C00000"/>
              </a:solidFill>
              <a:latin typeface="Titr" panose="00000700000000000000" pitchFamily="2" charset="-78"/>
              <a:cs typeface="Titr" panose="00000700000000000000" pitchFamily="2" charset="-78"/>
            </a:endParaRPr>
          </a:p>
        </p:txBody>
      </p:sp>
      <p:sp>
        <p:nvSpPr>
          <p:cNvPr id="3" name="Content Placeholder 2"/>
          <p:cNvSpPr>
            <a:spLocks noGrp="1"/>
          </p:cNvSpPr>
          <p:nvPr>
            <p:ph idx="1"/>
          </p:nvPr>
        </p:nvSpPr>
        <p:spPr>
          <a:xfrm>
            <a:off x="539552" y="1052736"/>
            <a:ext cx="8229600" cy="4525963"/>
          </a:xfrm>
        </p:spPr>
        <p:txBody>
          <a:bodyPr>
            <a:noAutofit/>
          </a:bodyPr>
          <a:lstStyle/>
          <a:p>
            <a:pPr algn="ctr" rtl="1"/>
            <a:r>
              <a:rPr lang="fa-IR" sz="3000" dirty="0" smtClean="0">
                <a:latin typeface="Nazanin" panose="00000400000000000000" pitchFamily="2" charset="-78"/>
                <a:cs typeface="2  Baran" panose="00000400000000000000" pitchFamily="2" charset="-78"/>
              </a:rPr>
              <a:t>دانشجو تا زمانی که از رساله خود دفاع نکرده موظف به انتخاب واحد رساله و ثبت نام در هر نیمسال تحصیلی است. عدم ثبت نام در زمان مقرر به منزله انصراف دانشجو از تحصیل است در موارد استثناء که دانشجو عذر موجه دارد پس از تایید استاد راهنما، با موافقت گروه و تایید شورای تحصیلات تکمیلی واحد و با توجه به مدت مجاز تحصیل می تواند از حداکثر یک نیمسال مرخصی تحصیلی با احتساب در سنوات استفاده کند. در این موارد درخواست مرخصی باید پیش از آغاز نام نویسی به آموزش واحد مربوط ارائه شود. درخواست مرخصی در نخستین نیمسال ورود به دانشگاه مجاز نیست.</a:t>
            </a:r>
          </a:p>
          <a:p>
            <a:pPr algn="ctr" rtl="1"/>
            <a:r>
              <a:rPr lang="fa-IR" sz="3000" dirty="0" smtClean="0">
                <a:latin typeface="Nazanin" panose="00000400000000000000" pitchFamily="2" charset="-78"/>
                <a:cs typeface="2  Baran" panose="00000400000000000000" pitchFamily="2" charset="-78"/>
              </a:rPr>
              <a:t>ثبت نام و انتخاب واحد در هر نیمسال تحصیلی الزامی است. و عدم ثبت نام دانشجو در هر نیمسال تحصیلی، به منزله انصراف وی از تحصیل است و امکان ادامه تحصیل از دانشجو سلب می شود.</a:t>
            </a:r>
          </a:p>
          <a:p>
            <a:pPr algn="ctr" rtl="1"/>
            <a:endParaRPr lang="en-US" sz="3000" dirty="0">
              <a:latin typeface="Nazanin" panose="00000400000000000000" pitchFamily="2" charset="-78"/>
              <a:cs typeface="2  Baran" panose="00000400000000000000" pitchFamily="2" charset="-78"/>
            </a:endParaRPr>
          </a:p>
        </p:txBody>
      </p:sp>
    </p:spTree>
    <p:extLst>
      <p:ext uri="{BB962C8B-B14F-4D97-AF65-F5344CB8AC3E}">
        <p14:creationId xmlns:p14="http://schemas.microsoft.com/office/powerpoint/2010/main" val="57380708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p:cNvPicPr>
          <p:nvPr>
            <p:ph idx="1"/>
          </p:nvPr>
        </p:nvPicPr>
        <p:blipFill>
          <a:blip r:embed="rId2"/>
          <a:stretch>
            <a:fillRect/>
          </a:stretch>
        </p:blipFill>
        <p:spPr>
          <a:xfrm>
            <a:off x="251520" y="260648"/>
            <a:ext cx="8640960" cy="6408712"/>
          </a:xfrm>
          <a:prstGeom prst="rect">
            <a:avLst/>
          </a:prstGeom>
        </p:spPr>
      </p:pic>
    </p:spTree>
    <p:extLst>
      <p:ext uri="{BB962C8B-B14F-4D97-AF65-F5344CB8AC3E}">
        <p14:creationId xmlns:p14="http://schemas.microsoft.com/office/powerpoint/2010/main" val="32239695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b="1" dirty="0" smtClean="0">
                <a:solidFill>
                  <a:srgbClr val="C00000"/>
                </a:solidFill>
                <a:latin typeface="Titr" panose="00000700000000000000" pitchFamily="2" charset="-78"/>
                <a:cs typeface="2  Titr" panose="00000700000000000000" pitchFamily="2" charset="-78"/>
              </a:rPr>
              <a:t>مدت دوره:</a:t>
            </a:r>
            <a:endParaRPr lang="en-US" b="1" dirty="0">
              <a:solidFill>
                <a:srgbClr val="C00000"/>
              </a:solidFill>
              <a:latin typeface="Titr" panose="00000700000000000000" pitchFamily="2" charset="-78"/>
              <a:cs typeface="2  Titr" panose="00000700000000000000" pitchFamily="2" charset="-78"/>
            </a:endParaRPr>
          </a:p>
        </p:txBody>
      </p:sp>
      <p:sp>
        <p:nvSpPr>
          <p:cNvPr id="3" name="Content Placeholder 2"/>
          <p:cNvSpPr>
            <a:spLocks noGrp="1"/>
          </p:cNvSpPr>
          <p:nvPr>
            <p:ph idx="1"/>
          </p:nvPr>
        </p:nvSpPr>
        <p:spPr>
          <a:xfrm>
            <a:off x="822960" y="1289311"/>
            <a:ext cx="7520940" cy="3579849"/>
          </a:xfrm>
        </p:spPr>
        <p:txBody>
          <a:bodyPr>
            <a:normAutofit/>
          </a:bodyPr>
          <a:lstStyle/>
          <a:p>
            <a:pPr algn="ctr"/>
            <a:r>
              <a:rPr lang="fa-IR" sz="4000" dirty="0" smtClean="0">
                <a:latin typeface="Nazanin" panose="00000400000000000000" pitchFamily="2" charset="-78"/>
                <a:cs typeface="2  Baran" panose="00000400000000000000" pitchFamily="2" charset="-78"/>
              </a:rPr>
              <a:t>در دوره دکتری در شیوه نامه آموزشی ـ پژوهشی حداقل 6 نیمسال و حداکثر 8 نیمسال است و در صورت ضرورت به پیشنهاد استاد راهنما و تایید گروه ذیربط، می توان حداکثر تا یک نیمسال تحصیلی به این مدت افزود</a:t>
            </a:r>
            <a:endParaRPr lang="en-US" sz="4000" dirty="0">
              <a:latin typeface="Nazanin" panose="00000400000000000000" pitchFamily="2" charset="-78"/>
              <a:cs typeface="2  Baran" panose="00000400000000000000" pitchFamily="2" charset="-78"/>
            </a:endParaRPr>
          </a:p>
        </p:txBody>
      </p:sp>
    </p:spTree>
    <p:extLst>
      <p:ext uri="{BB962C8B-B14F-4D97-AF65-F5344CB8AC3E}">
        <p14:creationId xmlns:p14="http://schemas.microsoft.com/office/powerpoint/2010/main" val="8550513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solidFill>
                  <a:srgbClr val="C00000"/>
                </a:solidFill>
                <a:latin typeface="Titr" panose="00000700000000000000" pitchFamily="2" charset="-78"/>
                <a:cs typeface="Titr" panose="00000700000000000000" pitchFamily="2" charset="-78"/>
              </a:rPr>
              <a:t>مراحل دوره</a:t>
            </a:r>
            <a:endParaRPr lang="en-US" dirty="0">
              <a:solidFill>
                <a:srgbClr val="C00000"/>
              </a:solidFill>
              <a:latin typeface="Titr" panose="00000700000000000000" pitchFamily="2" charset="-78"/>
              <a:cs typeface="Titr" panose="00000700000000000000" pitchFamily="2" charset="-78"/>
            </a:endParaRPr>
          </a:p>
        </p:txBody>
      </p:sp>
      <p:sp>
        <p:nvSpPr>
          <p:cNvPr id="3" name="Content Placeholder 2"/>
          <p:cNvSpPr>
            <a:spLocks noGrp="1"/>
          </p:cNvSpPr>
          <p:nvPr>
            <p:ph idx="1"/>
          </p:nvPr>
        </p:nvSpPr>
        <p:spPr>
          <a:xfrm>
            <a:off x="323528" y="1484784"/>
            <a:ext cx="8503920" cy="4572000"/>
          </a:xfrm>
        </p:spPr>
        <p:txBody>
          <a:bodyPr>
            <a:normAutofit/>
          </a:bodyPr>
          <a:lstStyle/>
          <a:p>
            <a:pPr algn="ctr" rtl="1"/>
            <a:r>
              <a:rPr lang="fa-IR" sz="3200" dirty="0" smtClean="0">
                <a:latin typeface="Nazanin" panose="00000400000000000000" pitchFamily="2" charset="-78"/>
                <a:cs typeface="2  Baran" panose="00000400000000000000" pitchFamily="2" charset="-78"/>
              </a:rPr>
              <a:t>دوره دکتری به دو مرحله </a:t>
            </a:r>
            <a:r>
              <a:rPr lang="fa-IR" sz="3200" dirty="0" smtClean="0">
                <a:solidFill>
                  <a:srgbClr val="7030A0"/>
                </a:solidFill>
                <a:latin typeface="Nazanin" panose="00000400000000000000" pitchFamily="2" charset="-78"/>
                <a:cs typeface="2  Baran" panose="00000400000000000000" pitchFamily="2" charset="-78"/>
              </a:rPr>
              <a:t>آموزشی</a:t>
            </a:r>
            <a:r>
              <a:rPr lang="fa-IR" sz="3200" dirty="0" smtClean="0">
                <a:solidFill>
                  <a:srgbClr val="0070C0"/>
                </a:solidFill>
                <a:latin typeface="Nazanin" panose="00000400000000000000" pitchFamily="2" charset="-78"/>
                <a:cs typeface="2  Baran" panose="00000400000000000000" pitchFamily="2" charset="-78"/>
              </a:rPr>
              <a:t> </a:t>
            </a:r>
            <a:r>
              <a:rPr lang="fa-IR" sz="3200" dirty="0" smtClean="0">
                <a:latin typeface="Nazanin" panose="00000400000000000000" pitchFamily="2" charset="-78"/>
                <a:cs typeface="2  Baran" panose="00000400000000000000" pitchFamily="2" charset="-78"/>
              </a:rPr>
              <a:t>و </a:t>
            </a:r>
            <a:r>
              <a:rPr lang="fa-IR" sz="3200" dirty="0" smtClean="0">
                <a:solidFill>
                  <a:srgbClr val="7030A0"/>
                </a:solidFill>
                <a:latin typeface="Nazanin" panose="00000400000000000000" pitchFamily="2" charset="-78"/>
                <a:cs typeface="2  Baran" panose="00000400000000000000" pitchFamily="2" charset="-78"/>
              </a:rPr>
              <a:t>پژوهشی </a:t>
            </a:r>
            <a:r>
              <a:rPr lang="fa-IR" sz="3200" dirty="0" smtClean="0">
                <a:latin typeface="Nazanin" panose="00000400000000000000" pitchFamily="2" charset="-78"/>
                <a:cs typeface="2  Baran" panose="00000400000000000000" pitchFamily="2" charset="-78"/>
              </a:rPr>
              <a:t>تقسیم می شود مراحل آموزشی با پذیرفته شدن داوطلب آغاز و با قبولی در ارزیابی جامع خاتمه می یابد. مرحله پژوهشی رسماٌ پس از مرحله آموزشی آغاز </a:t>
            </a:r>
            <a:endParaRPr lang="en-US" sz="3200" dirty="0" smtClean="0">
              <a:latin typeface="Nazanin" panose="00000400000000000000" pitchFamily="2" charset="-78"/>
              <a:cs typeface="2  Baran" panose="00000400000000000000" pitchFamily="2" charset="-78"/>
            </a:endParaRPr>
          </a:p>
          <a:p>
            <a:pPr algn="ctr" rtl="1"/>
            <a:r>
              <a:rPr lang="fa-IR" sz="3200" dirty="0" smtClean="0">
                <a:latin typeface="Nazanin" panose="00000400000000000000" pitchFamily="2" charset="-78"/>
                <a:cs typeface="2  Baran" panose="00000400000000000000" pitchFamily="2" charset="-78"/>
              </a:rPr>
              <a:t>می شود و با دفاع از رساله به پایان می رسد. دانشجو باید تا زمان فراغت از تحصیل در هر نیمسال ثبت نام کند.</a:t>
            </a:r>
            <a:endParaRPr lang="en-US" sz="3200" dirty="0">
              <a:latin typeface="Nazanin" panose="00000400000000000000" pitchFamily="2" charset="-78"/>
              <a:cs typeface="2  Baran" panose="00000400000000000000" pitchFamily="2" charset="-78"/>
            </a:endParaRPr>
          </a:p>
        </p:txBody>
      </p:sp>
    </p:spTree>
    <p:extLst>
      <p:ext uri="{BB962C8B-B14F-4D97-AF65-F5344CB8AC3E}">
        <p14:creationId xmlns:p14="http://schemas.microsoft.com/office/powerpoint/2010/main" val="28446543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720120"/>
            <a:ext cx="7520940" cy="548640"/>
          </a:xfrm>
        </p:spPr>
        <p:txBody>
          <a:bodyPr/>
          <a:lstStyle/>
          <a:p>
            <a:pPr algn="r"/>
            <a:r>
              <a:rPr lang="fa-IR" dirty="0" smtClean="0">
                <a:solidFill>
                  <a:srgbClr val="C00000"/>
                </a:solidFill>
                <a:latin typeface="Titr" panose="00000700000000000000" pitchFamily="2" charset="-78"/>
                <a:cs typeface="Titr" panose="00000700000000000000" pitchFamily="2" charset="-78"/>
              </a:rPr>
              <a:t>واحدهای دوره</a:t>
            </a:r>
            <a:endParaRPr lang="en-US" dirty="0">
              <a:solidFill>
                <a:srgbClr val="C00000"/>
              </a:solidFill>
              <a:latin typeface="Titr" panose="00000700000000000000" pitchFamily="2" charset="-78"/>
              <a:cs typeface="Titr" panose="00000700000000000000" pitchFamily="2" charset="-78"/>
            </a:endParaRPr>
          </a:p>
        </p:txBody>
      </p:sp>
      <p:sp>
        <p:nvSpPr>
          <p:cNvPr id="3" name="Content Placeholder 2"/>
          <p:cNvSpPr>
            <a:spLocks noGrp="1"/>
          </p:cNvSpPr>
          <p:nvPr>
            <p:ph idx="1"/>
          </p:nvPr>
        </p:nvSpPr>
        <p:spPr>
          <a:xfrm>
            <a:off x="822960" y="1793367"/>
            <a:ext cx="7520940" cy="3579849"/>
          </a:xfrm>
        </p:spPr>
        <p:txBody>
          <a:bodyPr>
            <a:noAutofit/>
          </a:bodyPr>
          <a:lstStyle/>
          <a:p>
            <a:pPr algn="ctr" rtl="1"/>
            <a:r>
              <a:rPr lang="fa-IR" sz="3200" dirty="0" smtClean="0">
                <a:latin typeface="Nazanin" panose="00000400000000000000" pitchFamily="2" charset="-78"/>
                <a:cs typeface="2  Baran" panose="00000400000000000000" pitchFamily="2" charset="-78"/>
              </a:rPr>
              <a:t>مجموع واحدها </a:t>
            </a:r>
            <a:r>
              <a:rPr lang="fa-IR" sz="3200" dirty="0" smtClean="0">
                <a:solidFill>
                  <a:srgbClr val="7030A0"/>
                </a:solidFill>
                <a:latin typeface="Nazanin" panose="00000400000000000000" pitchFamily="2" charset="-78"/>
                <a:cs typeface="2  Baran" panose="00000400000000000000" pitchFamily="2" charset="-78"/>
              </a:rPr>
              <a:t>36</a:t>
            </a:r>
            <a:r>
              <a:rPr lang="fa-IR" sz="3200" dirty="0" smtClean="0">
                <a:latin typeface="Nazanin" panose="00000400000000000000" pitchFamily="2" charset="-78"/>
                <a:cs typeface="2  Baran" panose="00000400000000000000" pitchFamily="2" charset="-78"/>
              </a:rPr>
              <a:t> واحد است که در شیوه آموزشی ـ پژوهشی </a:t>
            </a:r>
            <a:r>
              <a:rPr lang="fa-IR" sz="3200" dirty="0" smtClean="0">
                <a:solidFill>
                  <a:srgbClr val="7030A0"/>
                </a:solidFill>
                <a:latin typeface="Nazanin" panose="00000400000000000000" pitchFamily="2" charset="-78"/>
                <a:cs typeface="2  Baran" panose="00000400000000000000" pitchFamily="2" charset="-78"/>
              </a:rPr>
              <a:t>12</a:t>
            </a:r>
            <a:r>
              <a:rPr lang="fa-IR" sz="3200" dirty="0" smtClean="0">
                <a:latin typeface="Nazanin" panose="00000400000000000000" pitchFamily="2" charset="-78"/>
                <a:cs typeface="2  Baran" panose="00000400000000000000" pitchFamily="2" charset="-78"/>
              </a:rPr>
              <a:t> تا </a:t>
            </a:r>
            <a:r>
              <a:rPr lang="fa-IR" sz="3200" dirty="0" smtClean="0">
                <a:solidFill>
                  <a:srgbClr val="7030A0"/>
                </a:solidFill>
                <a:latin typeface="Nazanin" panose="00000400000000000000" pitchFamily="2" charset="-78"/>
                <a:cs typeface="2  Baran" panose="00000400000000000000" pitchFamily="2" charset="-78"/>
              </a:rPr>
              <a:t>18</a:t>
            </a:r>
            <a:r>
              <a:rPr lang="fa-IR" sz="3200" dirty="0" smtClean="0">
                <a:latin typeface="Nazanin" panose="00000400000000000000" pitchFamily="2" charset="-78"/>
                <a:cs typeface="2  Baran" panose="00000400000000000000" pitchFamily="2" charset="-78"/>
              </a:rPr>
              <a:t> واحد آن واحدهای درسی و </a:t>
            </a:r>
            <a:r>
              <a:rPr lang="fa-IR" sz="3200" dirty="0" smtClean="0">
                <a:solidFill>
                  <a:srgbClr val="7030A0"/>
                </a:solidFill>
                <a:latin typeface="Nazanin" panose="00000400000000000000" pitchFamily="2" charset="-78"/>
                <a:cs typeface="2  Baran" panose="00000400000000000000" pitchFamily="2" charset="-78"/>
              </a:rPr>
              <a:t>18</a:t>
            </a:r>
            <a:r>
              <a:rPr lang="fa-IR" sz="3200" dirty="0" smtClean="0">
                <a:latin typeface="Nazanin" panose="00000400000000000000" pitchFamily="2" charset="-78"/>
                <a:cs typeface="2  Baran" panose="00000400000000000000" pitchFamily="2" charset="-78"/>
              </a:rPr>
              <a:t> تا </a:t>
            </a:r>
            <a:r>
              <a:rPr lang="fa-IR" sz="3200" dirty="0" smtClean="0">
                <a:solidFill>
                  <a:srgbClr val="7030A0"/>
                </a:solidFill>
                <a:latin typeface="Nazanin" panose="00000400000000000000" pitchFamily="2" charset="-78"/>
                <a:cs typeface="2  Baran" panose="00000400000000000000" pitchFamily="2" charset="-78"/>
              </a:rPr>
              <a:t>24</a:t>
            </a:r>
            <a:r>
              <a:rPr lang="fa-IR" sz="3200" dirty="0" smtClean="0">
                <a:latin typeface="Nazanin" panose="00000400000000000000" pitchFamily="2" charset="-78"/>
                <a:cs typeface="2  Baran" panose="00000400000000000000" pitchFamily="2" charset="-78"/>
              </a:rPr>
              <a:t> واحد آن مربوط به رساله است. دانشجو در هر نیمسال تحصیلی لازم است حداقل </a:t>
            </a:r>
            <a:r>
              <a:rPr lang="fa-IR" sz="3200" dirty="0" smtClean="0">
                <a:solidFill>
                  <a:srgbClr val="7030A0"/>
                </a:solidFill>
                <a:latin typeface="Nazanin" panose="00000400000000000000" pitchFamily="2" charset="-78"/>
                <a:cs typeface="2  Baran" panose="00000400000000000000" pitchFamily="2" charset="-78"/>
              </a:rPr>
              <a:t>6</a:t>
            </a:r>
            <a:r>
              <a:rPr lang="fa-IR" sz="3200" dirty="0" smtClean="0">
                <a:latin typeface="Nazanin" panose="00000400000000000000" pitchFamily="2" charset="-78"/>
                <a:cs typeface="2  Baran" panose="00000400000000000000" pitchFamily="2" charset="-78"/>
              </a:rPr>
              <a:t> و حداکثر </a:t>
            </a:r>
            <a:r>
              <a:rPr lang="fa-IR" sz="3200" dirty="0" smtClean="0">
                <a:solidFill>
                  <a:srgbClr val="7030A0"/>
                </a:solidFill>
                <a:latin typeface="Nazanin" panose="00000400000000000000" pitchFamily="2" charset="-78"/>
                <a:cs typeface="2  Baran" panose="00000400000000000000" pitchFamily="2" charset="-78"/>
              </a:rPr>
              <a:t>10</a:t>
            </a:r>
            <a:r>
              <a:rPr lang="fa-IR" sz="3200" dirty="0" smtClean="0">
                <a:latin typeface="Nazanin" panose="00000400000000000000" pitchFamily="2" charset="-78"/>
                <a:cs typeface="2  Baran" panose="00000400000000000000" pitchFamily="2" charset="-78"/>
              </a:rPr>
              <a:t> واحد درسی انتخاب کند.</a:t>
            </a:r>
          </a:p>
          <a:p>
            <a:pPr algn="ctr" rtl="1"/>
            <a:endParaRPr lang="en-US" sz="3200" dirty="0">
              <a:latin typeface="Nazanin" panose="00000400000000000000" pitchFamily="2" charset="-78"/>
              <a:cs typeface="2  Baran" panose="00000400000000000000" pitchFamily="2" charset="-78"/>
            </a:endParaRPr>
          </a:p>
        </p:txBody>
      </p:sp>
    </p:spTree>
    <p:extLst>
      <p:ext uri="{BB962C8B-B14F-4D97-AF65-F5344CB8AC3E}">
        <p14:creationId xmlns:p14="http://schemas.microsoft.com/office/powerpoint/2010/main" val="279781165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576104"/>
            <a:ext cx="7520940" cy="548640"/>
          </a:xfrm>
        </p:spPr>
        <p:txBody>
          <a:bodyPr/>
          <a:lstStyle/>
          <a:p>
            <a:pPr algn="r" rtl="1"/>
            <a:r>
              <a:rPr lang="fa-IR" b="1" dirty="0" smtClean="0">
                <a:solidFill>
                  <a:srgbClr val="C00000"/>
                </a:solidFill>
                <a:cs typeface="Nazanin" panose="00000400000000000000" pitchFamily="2" charset="-78"/>
              </a:rPr>
              <a:t>انتخاب استاد راهنما </a:t>
            </a:r>
            <a:endParaRPr lang="en-US" b="1" dirty="0">
              <a:solidFill>
                <a:srgbClr val="C00000"/>
              </a:solidFill>
              <a:cs typeface="Nazanin" panose="00000400000000000000" pitchFamily="2" charset="-78"/>
            </a:endParaRPr>
          </a:p>
        </p:txBody>
      </p:sp>
      <p:sp>
        <p:nvSpPr>
          <p:cNvPr id="3" name="Content Placeholder 2"/>
          <p:cNvSpPr>
            <a:spLocks noGrp="1"/>
          </p:cNvSpPr>
          <p:nvPr>
            <p:ph idx="1"/>
          </p:nvPr>
        </p:nvSpPr>
        <p:spPr>
          <a:xfrm>
            <a:off x="822960" y="1505335"/>
            <a:ext cx="7520940" cy="3579849"/>
          </a:xfrm>
        </p:spPr>
        <p:txBody>
          <a:bodyPr>
            <a:normAutofit/>
          </a:bodyPr>
          <a:lstStyle/>
          <a:p>
            <a:pPr algn="ctr" rtl="1"/>
            <a:r>
              <a:rPr lang="fa-IR" sz="3200" dirty="0">
                <a:latin typeface="Nazanin" panose="00000400000000000000" pitchFamily="2" charset="-78"/>
                <a:cs typeface="2  Baran" panose="00000400000000000000" pitchFamily="2" charset="-78"/>
              </a:rPr>
              <a:t>واحد آموزشی موظف است در ابتدای تحصیل دانشجو، یکی از اعضای هیات علمی را براساس ضوابط مربوط به عنوان استاد راهنمای دانشجو تعیین و معرفی نماید. انتخاب واحد نیمسال اول دانشجو منوط به درج نام استاد راهنما در سامانه آموزشی دانشگاه است.</a:t>
            </a:r>
          </a:p>
        </p:txBody>
      </p:sp>
    </p:spTree>
    <p:extLst>
      <p:ext uri="{BB962C8B-B14F-4D97-AF65-F5344CB8AC3E}">
        <p14:creationId xmlns:p14="http://schemas.microsoft.com/office/powerpoint/2010/main" val="18122854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sz="3200" dirty="0" smtClean="0">
                <a:solidFill>
                  <a:srgbClr val="C00000"/>
                </a:solidFill>
                <a:latin typeface="Titr" panose="00000700000000000000" pitchFamily="2" charset="-78"/>
                <a:cs typeface="Titr" panose="00000700000000000000" pitchFamily="2" charset="-78"/>
              </a:rPr>
              <a:t>حدنصاب نمرات دوره آموزشی</a:t>
            </a:r>
            <a:endParaRPr lang="en-US" sz="3200" dirty="0">
              <a:solidFill>
                <a:srgbClr val="C00000"/>
              </a:solidFill>
              <a:latin typeface="Titr" panose="00000700000000000000" pitchFamily="2" charset="-78"/>
              <a:cs typeface="Titr" panose="00000700000000000000" pitchFamily="2" charset="-78"/>
            </a:endParaRPr>
          </a:p>
        </p:txBody>
      </p:sp>
      <p:sp>
        <p:nvSpPr>
          <p:cNvPr id="3" name="Content Placeholder 2"/>
          <p:cNvSpPr>
            <a:spLocks noGrp="1"/>
          </p:cNvSpPr>
          <p:nvPr>
            <p:ph idx="1"/>
          </p:nvPr>
        </p:nvSpPr>
        <p:spPr>
          <a:xfrm>
            <a:off x="467544" y="1639341"/>
            <a:ext cx="8229600" cy="4525963"/>
          </a:xfrm>
        </p:spPr>
        <p:txBody>
          <a:bodyPr>
            <a:normAutofit/>
          </a:bodyPr>
          <a:lstStyle/>
          <a:p>
            <a:pPr algn="ctr" rtl="1"/>
            <a:r>
              <a:rPr lang="fa-IR" sz="3200" dirty="0" smtClean="0">
                <a:latin typeface="Nazanin" panose="00000400000000000000" pitchFamily="2" charset="-78"/>
                <a:cs typeface="2  Baran" panose="00000400000000000000" pitchFamily="2" charset="-78"/>
              </a:rPr>
              <a:t>حداقل نمره قبولی در هر درس 14 از 20 و میانگین قابل قبول نمره های دانشجو در همه درس ها 16 از 20 است.</a:t>
            </a:r>
            <a:endParaRPr lang="en-US" sz="3200" dirty="0">
              <a:latin typeface="Nazanin" panose="00000400000000000000" pitchFamily="2" charset="-78"/>
              <a:cs typeface="2  Baran" panose="00000400000000000000" pitchFamily="2" charset="-78"/>
            </a:endParaRPr>
          </a:p>
        </p:txBody>
      </p:sp>
    </p:spTree>
    <p:extLst>
      <p:ext uri="{BB962C8B-B14F-4D97-AF65-F5344CB8AC3E}">
        <p14:creationId xmlns:p14="http://schemas.microsoft.com/office/powerpoint/2010/main" val="331381003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smtClean="0">
                <a:solidFill>
                  <a:srgbClr val="C00000"/>
                </a:solidFill>
                <a:latin typeface="Titr" panose="00000700000000000000" pitchFamily="2" charset="-78"/>
                <a:cs typeface="Titr" panose="00000700000000000000" pitchFamily="2" charset="-78"/>
              </a:rPr>
              <a:t>شرایط ورود به ارزیابی جامع</a:t>
            </a:r>
            <a:endParaRPr lang="en-US" dirty="0">
              <a:solidFill>
                <a:srgbClr val="C00000"/>
              </a:solidFill>
              <a:latin typeface="Titr" panose="00000700000000000000" pitchFamily="2" charset="-78"/>
              <a:cs typeface="Titr" panose="00000700000000000000" pitchFamily="2" charset="-78"/>
            </a:endParaRPr>
          </a:p>
        </p:txBody>
      </p:sp>
      <p:sp>
        <p:nvSpPr>
          <p:cNvPr id="3" name="Content Placeholder 2"/>
          <p:cNvSpPr>
            <a:spLocks noGrp="1"/>
          </p:cNvSpPr>
          <p:nvPr>
            <p:ph idx="1"/>
          </p:nvPr>
        </p:nvSpPr>
        <p:spPr/>
        <p:txBody>
          <a:bodyPr>
            <a:normAutofit/>
          </a:bodyPr>
          <a:lstStyle/>
          <a:p>
            <a:pPr algn="just" rtl="1"/>
            <a:r>
              <a:rPr lang="fa-IR" sz="3200" dirty="0" smtClean="0">
                <a:latin typeface="Nazanin" panose="00000400000000000000" pitchFamily="2" charset="-78"/>
                <a:cs typeface="2  Baran" panose="00000400000000000000" pitchFamily="2" charset="-78"/>
              </a:rPr>
              <a:t>مرحله آموزشی با پذیرفته شدن دانشجو آغاز و با قبولی در کلیه مراحل ارزیابی جامع خاتمه می یابد. انتخاب واحدهای ارزیابی جامع آموزشی و پژوهشی منوط به گذراندن کلیه واحدهای آموزشی دوره با میانگین کل حداقل 16، </a:t>
            </a:r>
            <a:r>
              <a:rPr lang="fa-IR" sz="3200" dirty="0" smtClean="0">
                <a:solidFill>
                  <a:srgbClr val="7030A0"/>
                </a:solidFill>
                <a:latin typeface="Nazanin" panose="00000400000000000000" pitchFamily="2" charset="-78"/>
                <a:cs typeface="2  Baran" panose="00000400000000000000" pitchFamily="2" charset="-78"/>
              </a:rPr>
              <a:t>ارائه</a:t>
            </a:r>
            <a:r>
              <a:rPr lang="fa-IR" sz="3200" dirty="0" smtClean="0">
                <a:latin typeface="Nazanin" panose="00000400000000000000" pitchFamily="2" charset="-78"/>
                <a:cs typeface="2  Baran" panose="00000400000000000000" pitchFamily="2" charset="-78"/>
              </a:rPr>
              <a:t> </a:t>
            </a:r>
            <a:r>
              <a:rPr lang="fa-IR" sz="3200" dirty="0" smtClean="0">
                <a:solidFill>
                  <a:srgbClr val="7030A0"/>
                </a:solidFill>
                <a:latin typeface="Nazanin" panose="00000400000000000000" pitchFamily="2" charset="-78"/>
                <a:cs typeface="2  Baran" panose="00000400000000000000" pitchFamily="2" charset="-78"/>
              </a:rPr>
              <a:t>مدرک زبان خارجی </a:t>
            </a:r>
            <a:r>
              <a:rPr lang="fa-IR" sz="3200" dirty="0" smtClean="0">
                <a:latin typeface="Nazanin" panose="00000400000000000000" pitchFamily="2" charset="-78"/>
                <a:cs typeface="2  Baran" panose="00000400000000000000" pitchFamily="2" charset="-78"/>
              </a:rPr>
              <a:t>قابل قبول دانشگاه و </a:t>
            </a:r>
            <a:r>
              <a:rPr lang="fa-IR" sz="3200" dirty="0" smtClean="0">
                <a:solidFill>
                  <a:srgbClr val="7030A0"/>
                </a:solidFill>
                <a:latin typeface="Nazanin" panose="00000400000000000000" pitchFamily="2" charset="-78"/>
                <a:cs typeface="2  Baran" panose="00000400000000000000" pitchFamily="2" charset="-78"/>
              </a:rPr>
              <a:t>رعایت سنوات مرحله آموزشی</a:t>
            </a:r>
            <a:r>
              <a:rPr lang="fa-IR" sz="3200" dirty="0" smtClean="0">
                <a:latin typeface="Nazanin" panose="00000400000000000000" pitchFamily="2" charset="-78"/>
                <a:cs typeface="2  Baran" panose="00000400000000000000" pitchFamily="2" charset="-78"/>
              </a:rPr>
              <a:t> است.</a:t>
            </a:r>
            <a:endParaRPr lang="en-US" sz="3200" dirty="0">
              <a:latin typeface="Nazanin" panose="00000400000000000000" pitchFamily="2" charset="-78"/>
              <a:cs typeface="2  Baran" panose="00000400000000000000" pitchFamily="2" charset="-78"/>
            </a:endParaRPr>
          </a:p>
        </p:txBody>
      </p:sp>
    </p:spTree>
    <p:extLst>
      <p:ext uri="{BB962C8B-B14F-4D97-AF65-F5344CB8AC3E}">
        <p14:creationId xmlns:p14="http://schemas.microsoft.com/office/powerpoint/2010/main" val="385920066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smtClean="0">
                <a:solidFill>
                  <a:srgbClr val="C00000"/>
                </a:solidFill>
                <a:latin typeface="Titr" panose="00000700000000000000" pitchFamily="2" charset="-78"/>
                <a:cs typeface="Titr" panose="00000700000000000000" pitchFamily="2" charset="-78"/>
              </a:rPr>
              <a:t>آزمون جامع</a:t>
            </a:r>
            <a:endParaRPr lang="en-US" dirty="0">
              <a:solidFill>
                <a:srgbClr val="C00000"/>
              </a:solidFill>
              <a:latin typeface="Titr" panose="00000700000000000000" pitchFamily="2" charset="-78"/>
              <a:cs typeface="Titr" panose="00000700000000000000" pitchFamily="2" charset="-78"/>
            </a:endParaRPr>
          </a:p>
        </p:txBody>
      </p:sp>
      <p:sp>
        <p:nvSpPr>
          <p:cNvPr id="3" name="Content Placeholder 2"/>
          <p:cNvSpPr>
            <a:spLocks noGrp="1"/>
          </p:cNvSpPr>
          <p:nvPr>
            <p:ph idx="1"/>
          </p:nvPr>
        </p:nvSpPr>
        <p:spPr>
          <a:xfrm>
            <a:off x="971600" y="914400"/>
            <a:ext cx="7520940" cy="4272588"/>
          </a:xfrm>
        </p:spPr>
        <p:txBody>
          <a:bodyPr>
            <a:noAutofit/>
          </a:bodyPr>
          <a:lstStyle/>
          <a:p>
            <a:pPr algn="ctr" rtl="1"/>
            <a:r>
              <a:rPr lang="fa-IR" sz="3200" dirty="0" smtClean="0">
                <a:latin typeface="Nazanin" panose="00000400000000000000" pitchFamily="2" charset="-78"/>
                <a:cs typeface="2  Baran" panose="00000400000000000000" pitchFamily="2" charset="-78"/>
              </a:rPr>
              <a:t>احراز توانایی در بکار گیری زبان خارجی: از طریق آزمون های رایج زبان و کسب حداقل امتیاز به شرح ذیل تعیین می گردد و ارائه گواهی آن شرط لازم برای درخواست مجوز ارزیابی جامع است</a:t>
            </a:r>
            <a:endParaRPr lang="fa-IR" sz="2800" dirty="0" smtClean="0">
              <a:latin typeface="Nazanin" panose="00000400000000000000" pitchFamily="2" charset="-78"/>
              <a:cs typeface="2  Baran" panose="00000400000000000000" pitchFamily="2" charset="-78"/>
            </a:endParaRPr>
          </a:p>
          <a:p>
            <a:pPr algn="ctr" rtl="1"/>
            <a:r>
              <a:rPr lang="en-US" sz="2800" dirty="0" smtClean="0">
                <a:latin typeface="Nazanin" panose="00000400000000000000" pitchFamily="2" charset="-78"/>
                <a:cs typeface="2  Baran" panose="00000400000000000000" pitchFamily="2" charset="-78"/>
              </a:rPr>
              <a:t> TOEFLE IBT:61      </a:t>
            </a:r>
            <a:r>
              <a:rPr lang="en-US" sz="2800" dirty="0" smtClean="0">
                <a:latin typeface="Nazanin" panose="00000400000000000000" pitchFamily="2" charset="-78"/>
                <a:cs typeface="2  Baran" panose="00000400000000000000" pitchFamily="2" charset="-78"/>
              </a:rPr>
              <a:t>ITEP: 3/5	MCHE ,MSRT:50</a:t>
            </a:r>
          </a:p>
          <a:p>
            <a:pPr algn="ctr" rtl="1"/>
            <a:endParaRPr lang="en-US" sz="2800" dirty="0" smtClean="0">
              <a:latin typeface="Nazanin" panose="00000400000000000000" pitchFamily="2" charset="-78"/>
              <a:cs typeface="2  Baran" panose="00000400000000000000" pitchFamily="2" charset="-78"/>
            </a:endParaRPr>
          </a:p>
          <a:p>
            <a:pPr algn="ctr" rtl="1"/>
            <a:r>
              <a:rPr lang="en-US" sz="2800" dirty="0" smtClean="0">
                <a:latin typeface="Nazanin" panose="00000400000000000000" pitchFamily="2" charset="-78"/>
                <a:cs typeface="2  Baran" panose="00000400000000000000" pitchFamily="2" charset="-78"/>
              </a:rPr>
              <a:t>   </a:t>
            </a:r>
            <a:r>
              <a:rPr lang="en-US" sz="2800" dirty="0" smtClean="0">
                <a:latin typeface="Nazanin" panose="00000400000000000000" pitchFamily="2" charset="-78"/>
                <a:cs typeface="2  Baran" panose="00000400000000000000" pitchFamily="2" charset="-78"/>
              </a:rPr>
              <a:t>TOEFL PBT: </a:t>
            </a:r>
            <a:r>
              <a:rPr lang="en-US" sz="2800" dirty="0" smtClean="0">
                <a:latin typeface="Nazanin" panose="00000400000000000000" pitchFamily="2" charset="-78"/>
                <a:cs typeface="2  Baran" panose="00000400000000000000" pitchFamily="2" charset="-78"/>
              </a:rPr>
              <a:t>500 	ToLIMO:500        IELTS: 5/5</a:t>
            </a:r>
            <a:endParaRPr lang="en-US" sz="2800" dirty="0">
              <a:latin typeface="Nazanin" panose="00000400000000000000" pitchFamily="2" charset="-78"/>
              <a:cs typeface="2  Baran" panose="00000400000000000000" pitchFamily="2" charset="-78"/>
            </a:endParaRPr>
          </a:p>
        </p:txBody>
      </p:sp>
    </p:spTree>
    <p:extLst>
      <p:ext uri="{BB962C8B-B14F-4D97-AF65-F5344CB8AC3E}">
        <p14:creationId xmlns:p14="http://schemas.microsoft.com/office/powerpoint/2010/main" val="97010507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pPr algn="r"/>
            <a:r>
              <a:rPr lang="fa-IR" sz="2800" dirty="0" smtClean="0">
                <a:cs typeface="2  Baran" panose="00000400000000000000" pitchFamily="2" charset="-78"/>
              </a:rPr>
              <a:t>*دانشجویان غیر ایرانی در صورت عدم ارائه 100% نمره زبان خارجی قابل قبول به دانشگاه :</a:t>
            </a:r>
          </a:p>
          <a:p>
            <a:pPr algn="r"/>
            <a:r>
              <a:rPr lang="fa-IR" sz="2800" dirty="0" smtClean="0">
                <a:cs typeface="2  Baran" panose="00000400000000000000" pitchFamily="2" charset="-78"/>
              </a:rPr>
              <a:t>کسب 70% نمره زبان خارجی قابل قبول + موفقیت در آزمون زبان فارسی یا انگلیسی دانشگاه با کسب نمره حداقل 70 از100</a:t>
            </a:r>
          </a:p>
          <a:p>
            <a:pPr algn="r"/>
            <a:endParaRPr lang="fa-IR" sz="2800" dirty="0" smtClean="0">
              <a:cs typeface="2  Baran" panose="00000400000000000000" pitchFamily="2" charset="-78"/>
            </a:endParaRPr>
          </a:p>
          <a:p>
            <a:pPr algn="r"/>
            <a:r>
              <a:rPr lang="fa-IR" sz="2800" dirty="0">
                <a:cs typeface="2  Baran" panose="00000400000000000000" pitchFamily="2" charset="-78"/>
              </a:rPr>
              <a:t>*</a:t>
            </a:r>
            <a:r>
              <a:rPr lang="fa-IR" sz="2800" dirty="0" smtClean="0">
                <a:cs typeface="2  Baran" panose="00000400000000000000" pitchFamily="2" charset="-78"/>
              </a:rPr>
              <a:t>دانشجویان دکتری شاهد، ایثارگر و مربیان دانشگاه ها در صورت عدم ارائه 100% نمره زبان قابل قبول به دانشگاه:</a:t>
            </a:r>
          </a:p>
          <a:p>
            <a:pPr algn="r"/>
            <a:r>
              <a:rPr lang="fa-IR" sz="2800" dirty="0" smtClean="0">
                <a:cs typeface="2  Baran" panose="00000400000000000000" pitchFamily="2" charset="-78"/>
              </a:rPr>
              <a:t>  کسب 80% نمره زبان خارجی قابل قبول+ موفقیت در آزمون زبان انگلیسی دانشگاه با کسب نمره حداقل 70 از </a:t>
            </a:r>
            <a:r>
              <a:rPr lang="fa-IR" sz="3000" dirty="0" smtClean="0">
                <a:cs typeface="2  Baran" panose="00000400000000000000" pitchFamily="2" charset="-78"/>
              </a:rPr>
              <a:t>100</a:t>
            </a:r>
            <a:endParaRPr lang="en-US" sz="3000" dirty="0">
              <a:cs typeface="2  Baran" panose="00000400000000000000" pitchFamily="2" charset="-78"/>
            </a:endParaRPr>
          </a:p>
        </p:txBody>
      </p:sp>
    </p:spTree>
    <p:extLst>
      <p:ext uri="{BB962C8B-B14F-4D97-AF65-F5344CB8AC3E}">
        <p14:creationId xmlns:p14="http://schemas.microsoft.com/office/powerpoint/2010/main" val="2810843736"/>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ngles">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256</TotalTime>
  <Words>1004</Words>
  <Application>Microsoft Office PowerPoint</Application>
  <PresentationFormat>On-screen Show (4:3)</PresentationFormat>
  <Paragraphs>57</Paragraphs>
  <Slides>19</Slides>
  <Notes>1</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19</vt:i4>
      </vt:variant>
    </vt:vector>
  </HeadingPairs>
  <TitlesOfParts>
    <vt:vector size="31" baseType="lpstr">
      <vt:lpstr>2  Baran</vt:lpstr>
      <vt:lpstr>2  Titr</vt:lpstr>
      <vt:lpstr>Arial</vt:lpstr>
      <vt:lpstr>B Nazanin</vt:lpstr>
      <vt:lpstr>Calibri</vt:lpstr>
      <vt:lpstr>Franklin Gothic Book</vt:lpstr>
      <vt:lpstr>Franklin Gothic Medium</vt:lpstr>
      <vt:lpstr>Nazanin</vt:lpstr>
      <vt:lpstr>Titr</vt:lpstr>
      <vt:lpstr>Tunga</vt:lpstr>
      <vt:lpstr>Wingdings</vt:lpstr>
      <vt:lpstr>Angles</vt:lpstr>
      <vt:lpstr>خلاصه دستور العمل اجرایی آیین نامه دوره دکتری</vt:lpstr>
      <vt:lpstr>مدت دوره:</vt:lpstr>
      <vt:lpstr>مراحل دوره</vt:lpstr>
      <vt:lpstr>واحدهای دوره</vt:lpstr>
      <vt:lpstr>انتخاب استاد راهنما </vt:lpstr>
      <vt:lpstr>حدنصاب نمرات دوره آموزشی</vt:lpstr>
      <vt:lpstr>شرایط ورود به ارزیابی جامع</vt:lpstr>
      <vt:lpstr>آزمون جامع</vt:lpstr>
      <vt:lpstr>PowerPoint Presentation</vt:lpstr>
      <vt:lpstr>ارزیابی جامع</vt:lpstr>
      <vt:lpstr>ارزیابی آموزشی</vt:lpstr>
      <vt:lpstr>ترکیب هیات داوران در بررسی طرح پیشنهادی رساله</vt:lpstr>
      <vt:lpstr>ارزیابی پژوهشی</vt:lpstr>
      <vt:lpstr>گزارش پیشرفت کار پژوهشی</vt:lpstr>
      <vt:lpstr>ترکیب هیات داوران در جلسه دفاع</vt:lpstr>
      <vt:lpstr>کسب تاییدیه آمادگی برای دفاع در جلسه پیش دفاع</vt:lpstr>
      <vt:lpstr>تحصیل به صورت تمام وقت</vt:lpstr>
      <vt:lpstr>ثبت نام،مرخصی تحصیلی و اتمام سنوات تحصیلی</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خلاصه دستور العمل اجرایی آیین نامه دوه دکتری</dc:title>
  <dc:creator>home</dc:creator>
  <cp:lastModifiedBy>7713 مريم جندقي علايي</cp:lastModifiedBy>
  <cp:revision>44</cp:revision>
  <cp:lastPrinted>2018-10-13T08:12:44Z</cp:lastPrinted>
  <dcterms:created xsi:type="dcterms:W3CDTF">2018-10-10T08:19:29Z</dcterms:created>
  <dcterms:modified xsi:type="dcterms:W3CDTF">2021-11-07T08:24:09Z</dcterms:modified>
</cp:coreProperties>
</file>